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344" r:id="rId3"/>
    <p:sldId id="345" r:id="rId4"/>
    <p:sldId id="302" r:id="rId5"/>
    <p:sldId id="346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292" r:id="rId21"/>
    <p:sldId id="366" r:id="rId22"/>
    <p:sldId id="367" r:id="rId23"/>
    <p:sldId id="368" r:id="rId24"/>
    <p:sldId id="369" r:id="rId25"/>
    <p:sldId id="323" r:id="rId26"/>
    <p:sldId id="329" r:id="rId27"/>
    <p:sldId id="330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28" r:id="rId36"/>
    <p:sldId id="343" r:id="rId37"/>
    <p:sldId id="261" r:id="rId38"/>
    <p:sldId id="300" r:id="rId39"/>
    <p:sldId id="298" r:id="rId40"/>
    <p:sldId id="307" r:id="rId41"/>
    <p:sldId id="306" r:id="rId42"/>
    <p:sldId id="299" r:id="rId43"/>
    <p:sldId id="309" r:id="rId44"/>
    <p:sldId id="310" r:id="rId45"/>
    <p:sldId id="311" r:id="rId46"/>
    <p:sldId id="312" r:id="rId47"/>
    <p:sldId id="318" r:id="rId48"/>
    <p:sldId id="314" r:id="rId49"/>
    <p:sldId id="313" r:id="rId50"/>
    <p:sldId id="315" r:id="rId51"/>
    <p:sldId id="319" r:id="rId52"/>
    <p:sldId id="317" r:id="rId53"/>
    <p:sldId id="316" r:id="rId54"/>
    <p:sldId id="321" r:id="rId55"/>
    <p:sldId id="322" r:id="rId56"/>
    <p:sldId id="324" r:id="rId57"/>
    <p:sldId id="325" r:id="rId58"/>
    <p:sldId id="326" r:id="rId59"/>
    <p:sldId id="320" r:id="rId60"/>
    <p:sldId id="327" r:id="rId61"/>
    <p:sldId id="342" r:id="rId62"/>
    <p:sldId id="341" r:id="rId63"/>
    <p:sldId id="340" r:id="rId64"/>
    <p:sldId id="29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242107-2968-3A44-B074-FEC563C70893}">
          <p14:sldIdLst>
            <p14:sldId id="256"/>
            <p14:sldId id="344"/>
            <p14:sldId id="345"/>
            <p14:sldId id="302"/>
            <p14:sldId id="346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292"/>
            <p14:sldId id="366"/>
            <p14:sldId id="367"/>
            <p14:sldId id="368"/>
            <p14:sldId id="369"/>
          </p14:sldIdLst>
        </p14:section>
        <p14:section name="Untitled Section" id="{CEF50ABE-92C7-9144-AC20-F6D0E7174DBA}">
          <p14:sldIdLst>
            <p14:sldId id="323"/>
            <p14:sldId id="329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  <p14:sldId id="328"/>
          </p14:sldIdLst>
        </p14:section>
        <p14:section name="Untitled Section" id="{7D99CFD6-F24A-FF41-8EF3-DBB8B032AABA}">
          <p14:sldIdLst>
            <p14:sldId id="343"/>
            <p14:sldId id="261"/>
            <p14:sldId id="300"/>
            <p14:sldId id="298"/>
            <p14:sldId id="307"/>
            <p14:sldId id="306"/>
            <p14:sldId id="299"/>
            <p14:sldId id="309"/>
            <p14:sldId id="310"/>
            <p14:sldId id="311"/>
            <p14:sldId id="312"/>
            <p14:sldId id="318"/>
            <p14:sldId id="314"/>
            <p14:sldId id="313"/>
            <p14:sldId id="315"/>
            <p14:sldId id="319"/>
            <p14:sldId id="317"/>
            <p14:sldId id="316"/>
            <p14:sldId id="321"/>
            <p14:sldId id="322"/>
            <p14:sldId id="324"/>
            <p14:sldId id="325"/>
            <p14:sldId id="326"/>
            <p14:sldId id="320"/>
            <p14:sldId id="327"/>
            <p14:sldId id="342"/>
            <p14:sldId id="341"/>
            <p14:sldId id="340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91D"/>
    <a:srgbClr val="F9F8F8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77"/>
    <p:restoredTop sz="81319"/>
  </p:normalViewPr>
  <p:slideViewPr>
    <p:cSldViewPr snapToGrid="0">
      <p:cViewPr>
        <p:scale>
          <a:sx n="125" d="100"/>
          <a:sy n="125" d="100"/>
        </p:scale>
        <p:origin x="673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68213-CF80-E547-899F-11C12FF5807A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EED0-01C2-4546-A284-76C63BC6C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8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3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8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9EACB-00C7-DFFC-285C-215AC5129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08BD3-C377-676C-7EC2-AE4C1093B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8A4C2-24C6-ACDE-2162-B7C765DBE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46FE4-B844-48E3-1ADE-5F1DAAB83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46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9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CC2-3ED3-A2E6-8F07-253DB9C38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8AB9-48C4-9F52-1FE0-3F10310D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9518-4F0B-3C14-F1EA-83853FE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E6DE-4BCC-0F01-B647-A41CBCE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F61F-5B79-DEEF-5455-1A5B7FD6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A885-7D18-39A0-1926-88969F0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F0622-0525-1BB7-B486-E5BE3D09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4279-4745-0899-EC06-B08C4A1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C453-94FE-CB73-6674-781EEF43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49E54-50D8-8D77-A2A0-A9F95ED5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B19-3244-E8EA-C03A-645A11ED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523B4-B609-2317-CC85-B8871AB7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68AA-04CE-4119-913B-4EDBC2F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0A11-D0D6-FAF2-1136-5ED0815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4CF7-293A-7F06-8F9C-125ECD26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DE20-FF35-E1C7-C0F2-5E04660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77AC-18CB-E435-BA1B-8CD299B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C90C-5194-0FD4-9F3B-16403AB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2F469-A1A8-E09E-02B4-D3CF7D4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6C10-ABD5-0657-19B4-984A603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49FD-82EE-00AE-3C58-0ADD2434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FFEB-54BA-AFD5-8284-30FCB839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45D5-D3C2-E13A-9713-DA08445B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067-BF4F-CB9E-CBD0-C5A84930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E4D76-A13C-28D4-10EF-56A3187D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AD98-3706-B902-AC63-B44D0DF6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74D9-6736-50B3-3AA0-3F717998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A4FB-6A0D-B0B3-2DBC-EF546F25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B161-EAE8-3CCF-3C7F-EAC102F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623-CC71-F270-66B6-2D70DF30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4A25-FC17-7C55-03ED-97878A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6AC-1993-E13B-8AAC-5859CE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A54D-9CC4-69E8-7A3F-9CCAAD35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4BD7-86E5-1D21-19DE-E12CE60B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A9B3-CCEE-6CA3-D8AE-F59C169D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918A6-96AE-5C16-D50D-EC54D71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61400-C8EF-2A74-4B5D-119CB23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AD1A4-6794-D985-1495-73CFD533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B816-2B40-1C30-BEB9-8F6EA381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1E4-47A4-41F8-2ED5-6B3095C1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B2FE-4B08-0D47-C43D-8CECA303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1FFE-AA65-EC48-C121-25364268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9E6B7-FF4D-F516-30B2-C3A6C160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EB302-05D1-40C2-5CF5-AE2B7F2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DC22-6F98-AD23-88F2-89D88694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7388-19AF-C3A4-BE2A-BBDF003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4E2-53CA-6726-1FE0-FC13D60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87E6-B035-BB52-6A68-51AABB5B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3AD5-6BB6-6DC3-E731-4FAC67D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FBF1-434C-AA4B-7BEA-C71BBC49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67B-4757-1FFE-68BD-5FF3B7F9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8AD4-CC0B-90D9-D761-7A9961BB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263D-84C7-680A-957E-D28F578D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00D9D-A51C-1DAE-0C86-B5621B154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305A2-728F-80F9-57E6-E1EAE01C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88FE0-E3BF-7E7F-3B9C-B22043A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428F-3B13-CD91-4AB7-79CAA72D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FFF0-0279-6131-36F5-8267E3B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FAD0-E9BD-6F8A-0430-7E0E71AD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7509-DE7C-8CB5-9507-F8912866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C864-CB5F-68C9-BB20-B74E4B86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CCBC-8E3C-19E2-877E-B03D3ECB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A6B6-F9D8-4EB5-7792-1831AD19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1C3-391F-2301-7D02-3F0AD64F5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03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&amp; Patterns</a:t>
            </a:r>
            <a:br>
              <a:rPr lang="en-US" dirty="0"/>
            </a:br>
            <a:r>
              <a:rPr lang="en-US" sz="3200" dirty="0"/>
              <a:t>of</a:t>
            </a:r>
            <a:r>
              <a:rPr lang="en-US" dirty="0"/>
              <a:t> Coding </a:t>
            </a:r>
            <a:r>
              <a:rPr lang="en-US" sz="3200" dirty="0"/>
              <a:t>with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9052-25DA-9CE6-3CBF-3716D6E60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0060"/>
            <a:ext cx="9144000" cy="1655762"/>
          </a:xfrm>
        </p:spPr>
        <p:txBody>
          <a:bodyPr/>
          <a:lstStyle/>
          <a:p>
            <a:r>
              <a:rPr lang="en-US" dirty="0"/>
              <a:t>at the </a:t>
            </a:r>
          </a:p>
          <a:p>
            <a:r>
              <a:rPr lang="en-US" dirty="0"/>
              <a:t>Hack-a-thon for good</a:t>
            </a:r>
          </a:p>
        </p:txBody>
      </p:sp>
    </p:spTree>
    <p:extLst>
      <p:ext uri="{BB962C8B-B14F-4D97-AF65-F5344CB8AC3E}">
        <p14:creationId xmlns:p14="http://schemas.microsoft.com/office/powerpoint/2010/main" val="27279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0B10D026-D73E-FFD4-B1B6-ACF13D39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827" y="5101737"/>
            <a:ext cx="1919416" cy="1595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691B71-B339-1AC7-9538-4AA72225E8C4}"/>
              </a:ext>
            </a:extLst>
          </p:cNvPr>
          <p:cNvSpPr txBox="1"/>
          <p:nvPr/>
        </p:nvSpPr>
        <p:spPr>
          <a:xfrm>
            <a:off x="10951113" y="5652255"/>
            <a:ext cx="3976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➤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15FBB1-8396-E006-0AEB-D7AA8E1084C1}"/>
              </a:ext>
            </a:extLst>
          </p:cNvPr>
          <p:cNvSpPr/>
          <p:nvPr/>
        </p:nvSpPr>
        <p:spPr>
          <a:xfrm>
            <a:off x="-70837" y="6799616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0F6B9A05-308A-96B2-75DE-BFCC1D49F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827" y="5101737"/>
            <a:ext cx="1919416" cy="1595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CC8E8-7773-56C9-1721-FDA37982322F}"/>
              </a:ext>
            </a:extLst>
          </p:cNvPr>
          <p:cNvSpPr txBox="1"/>
          <p:nvPr/>
        </p:nvSpPr>
        <p:spPr>
          <a:xfrm>
            <a:off x="10950012" y="5609418"/>
            <a:ext cx="3976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➤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/>
              <a:t>“Show the </a:t>
            </a:r>
            <a:r>
              <a:rPr lang="en-US" sz="4400" b="1" i="1" dirty="0"/>
              <a:t>version number </a:t>
            </a:r>
            <a:r>
              <a:rPr lang="en-US" sz="4400" i="1" dirty="0"/>
              <a:t>in the config </a:t>
            </a:r>
            <a:r>
              <a:rPr lang="en-US" sz="4400" b="1" i="1" dirty="0"/>
              <a:t>and always increment it </a:t>
            </a:r>
            <a:r>
              <a:rPr lang="en-US" sz="4400" i="1" dirty="0"/>
              <a:t>when we make a new feature”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FEB61-5C39-60FB-B794-01B4F4F2EBF4}"/>
              </a:ext>
            </a:extLst>
          </p:cNvPr>
          <p:cNvSpPr txBox="1"/>
          <p:nvPr/>
        </p:nvSpPr>
        <p:spPr>
          <a:xfrm>
            <a:off x="5780700" y="179102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975360" y="3061752"/>
            <a:ext cx="239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version </a:t>
            </a:r>
          </a:p>
          <a:p>
            <a:r>
              <a:rPr lang="en-US" sz="2400" i="1"/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407A60-BD7B-66D2-9550-D6A2D1FE3051}"/>
              </a:ext>
            </a:extLst>
          </p:cNvPr>
          <p:cNvSpPr txBox="1"/>
          <p:nvPr/>
        </p:nvSpPr>
        <p:spPr>
          <a:xfrm>
            <a:off x="4744720" y="3061752"/>
            <a:ext cx="239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update_</a:t>
            </a:r>
          </a:p>
          <a:p>
            <a:r>
              <a:rPr lang="en-US" sz="2400" i="1"/>
              <a:t>version.sh</a:t>
            </a:r>
          </a:p>
        </p:txBody>
      </p:sp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DABA49-4B00-E49A-2EA6-1E3631CD34DD}"/>
              </a:ext>
            </a:extLst>
          </p:cNvPr>
          <p:cNvSpPr txBox="1"/>
          <p:nvPr/>
        </p:nvSpPr>
        <p:spPr>
          <a:xfrm>
            <a:off x="9139234" y="3344555"/>
            <a:ext cx="127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git 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DEB55-BF5E-BF69-8099-1F6E9FF17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B844D-891E-45A8-F18E-83652CA12751}"/>
              </a:ext>
            </a:extLst>
          </p:cNvPr>
          <p:cNvSpPr txBox="1"/>
          <p:nvPr/>
        </p:nvSpPr>
        <p:spPr>
          <a:xfrm>
            <a:off x="3266900" y="3019141"/>
            <a:ext cx="5343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Managing complexity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199749-701C-EB57-727A-9BE2BD2B3A6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ED080-7239-E1D9-6329-433EEC36B65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AA4CDE-ECD6-7F42-44B3-0D12B9D35714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9717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8979-AC71-407F-B0A9-9A8CF45BD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9EB48-5819-50AC-ABED-EEC74178133C}"/>
              </a:ext>
            </a:extLst>
          </p:cNvPr>
          <p:cNvSpPr txBox="1"/>
          <p:nvPr/>
        </p:nvSpPr>
        <p:spPr>
          <a:xfrm>
            <a:off x="3266900" y="3019141"/>
            <a:ext cx="2260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F6466-DA7C-0C35-FE04-A23651B4F1B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E83B55-C811-201C-00D4-A88C995B5106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B055EC-A273-7B88-B967-0C060EE715CE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09D95-7086-26A6-500D-6728BBB75A1F}"/>
              </a:ext>
            </a:extLst>
          </p:cNvPr>
          <p:cNvSpPr txBox="1"/>
          <p:nvPr/>
        </p:nvSpPr>
        <p:spPr>
          <a:xfrm>
            <a:off x="5153795" y="3715979"/>
            <a:ext cx="3619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squeeze non-deterministic behavior out of AI</a:t>
            </a:r>
          </a:p>
        </p:txBody>
      </p:sp>
    </p:spTree>
    <p:extLst>
      <p:ext uri="{BB962C8B-B14F-4D97-AF65-F5344CB8AC3E}">
        <p14:creationId xmlns:p14="http://schemas.microsoft.com/office/powerpoint/2010/main" val="36015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79D6-F3F2-7395-4D0A-D9A3882E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8D6BB-39C0-114A-D18B-77388B0CD4DD}"/>
              </a:ext>
            </a:extLst>
          </p:cNvPr>
          <p:cNvSpPr txBox="1"/>
          <p:nvPr/>
        </p:nvSpPr>
        <p:spPr>
          <a:xfrm>
            <a:off x="3266900" y="3019141"/>
            <a:ext cx="5818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Building your own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929BE-D5C8-B3AD-6DF8-1941D418DCF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0C955-3F19-CEED-E9EB-8E1D945D77D5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AEEE24-2D6C-4B6A-5431-6689E8CBE05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50818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49328" y="4077730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0D7F8-A486-5E51-97F7-16E981CB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361181" cy="67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701" y="508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193459" y="262267"/>
            <a:ext cx="2308638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white arrows in a circle&#10;&#10;AI-generated content may be incorrect.">
            <a:extLst>
              <a:ext uri="{FF2B5EF4-FFF2-40B4-BE49-F238E27FC236}">
                <a16:creationId xmlns:a16="http://schemas.microsoft.com/office/drawing/2014/main" id="{7246ADFD-BBBC-2CB7-A86A-E3C621F04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969" y="4786425"/>
            <a:ext cx="1177078" cy="142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52C30-99A9-96D1-E056-2D45241D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7F0CA-2EB9-4419-979B-22DCF6BD1072}"/>
              </a:ext>
            </a:extLst>
          </p:cNvPr>
          <p:cNvSpPr txBox="1"/>
          <p:nvPr/>
        </p:nvSpPr>
        <p:spPr>
          <a:xfrm>
            <a:off x="3493440" y="3044279"/>
            <a:ext cx="5799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capture_screenshot.sh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665A0EC9-DDAC-1A40-C58D-867F6811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827" y="5101737"/>
            <a:ext cx="1919416" cy="1595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B6756-FD56-6409-D72A-8CC883662341}"/>
              </a:ext>
            </a:extLst>
          </p:cNvPr>
          <p:cNvSpPr txBox="1"/>
          <p:nvPr/>
        </p:nvSpPr>
        <p:spPr>
          <a:xfrm>
            <a:off x="10950012" y="5609418"/>
            <a:ext cx="3976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➤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82827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2486798" y="2986483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314617-48B9-B39C-4E04-5913DC5E673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910AC-D5C1-CE57-F31D-3E5C0F8CD2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411394-5A61-F8E9-9D05-E71B72929E3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paper with writing on it&#10;&#10;AI-generated content may be incorrect.">
            <a:extLst>
              <a:ext uri="{FF2B5EF4-FFF2-40B4-BE49-F238E27FC236}">
                <a16:creationId xmlns:a16="http://schemas.microsoft.com/office/drawing/2014/main" id="{F46A672B-C5C2-DDA2-F5B4-57F1BF77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759" y="0"/>
            <a:ext cx="5386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8A0DE2-02D5-D018-9527-0FFBAF94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111" y="-65314"/>
            <a:ext cx="8278067" cy="6923314"/>
          </a:xfrm>
          <a:prstGeom prst="rect">
            <a:avLst/>
          </a:prstGeom>
        </p:spPr>
      </p:pic>
      <p:pic>
        <p:nvPicPr>
          <p:cNvPr id="4" name="Picture 3" descr="A green paper with writing on it&#10;&#10;AI-generated content may be incorrect.">
            <a:extLst>
              <a:ext uri="{FF2B5EF4-FFF2-40B4-BE49-F238E27FC236}">
                <a16:creationId xmlns:a16="http://schemas.microsoft.com/office/drawing/2014/main" id="{514814AD-2024-93F3-66B6-19AC0D5D3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549" y="0"/>
            <a:ext cx="3520451" cy="44821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40C136-4C75-326F-B8D8-89CF0BB179B8}"/>
              </a:ext>
            </a:extLst>
          </p:cNvPr>
          <p:cNvSpPr/>
          <p:nvPr/>
        </p:nvSpPr>
        <p:spPr>
          <a:xfrm>
            <a:off x="87087" y="195943"/>
            <a:ext cx="7971064" cy="2939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99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FC089-2823-7F69-1FE1-C8B104CC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483" y="-28576"/>
            <a:ext cx="7550517" cy="6915151"/>
          </a:xfrm>
          <a:prstGeom prst="rect">
            <a:avLst/>
          </a:prstGeom>
        </p:spPr>
      </p:pic>
      <p:pic>
        <p:nvPicPr>
          <p:cNvPr id="5" name="Picture 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6C5B4A9-5C3A-6D12-40DC-7B80BFED7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2956"/>
            <a:ext cx="4648732" cy="25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73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9FEA81-CF8B-B575-101F-8D7111DD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774" cy="62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9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0C5D84-3E31-EF38-D72D-852B955C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63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7A8395-E60D-4FF4-6268-21B945DC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707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27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86C004-E071-5B23-DA07-E6075371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76"/>
            <a:ext cx="7772400" cy="485384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C963C3-4A5D-3BF1-3405-EF8722F06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661307"/>
            <a:ext cx="7772400" cy="39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0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7682313-012B-D343-8B5B-9BC43823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0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9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85B51E-4FA6-C4E9-84A1-F81BA8DF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84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93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82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34E698-C652-3B8B-01AC-A372ED55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5CB1D-BB41-7C0E-69CA-5E52CE2D564C}"/>
              </a:ext>
            </a:extLst>
          </p:cNvPr>
          <p:cNvSpPr txBox="1"/>
          <p:nvPr/>
        </p:nvSpPr>
        <p:spPr>
          <a:xfrm>
            <a:off x="3724100" y="3044279"/>
            <a:ext cx="4658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Human in the loop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646F4-494A-6BC1-8873-CC1816AE0D1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54C532-AEF4-053B-9959-49683CE3163C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B36568-E927-543D-C95D-1ACEE05CEFE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3984471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C6A9F6-B4A2-CE33-4058-45E8FE0F42B1}"/>
              </a:ext>
            </a:extLst>
          </p:cNvPr>
          <p:cNvSpPr txBox="1"/>
          <p:nvPr/>
        </p:nvSpPr>
        <p:spPr>
          <a:xfrm>
            <a:off x="3724100" y="3044279"/>
            <a:ext cx="5089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Default AI Behaviors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BFF3D-2B49-45D6-824B-773BC2AA89A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E1017F-71FA-9340-EDBB-335F967866F0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506E4-5E3C-7F4A-8C07-A221B7C47AC5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3362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36FC08-3D09-3C20-D418-B7A3A83DA90C}"/>
              </a:ext>
            </a:extLst>
          </p:cNvPr>
          <p:cNvSpPr txBox="1"/>
          <p:nvPr/>
        </p:nvSpPr>
        <p:spPr>
          <a:xfrm>
            <a:off x="3275342" y="418504"/>
            <a:ext cx="88691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 Interaction</a:t>
            </a:r>
          </a:p>
          <a:p>
            <a:endParaRPr lang="en-US" sz="1100"/>
          </a:p>
          <a:p>
            <a:r>
              <a:rPr lang="en-US" sz="1100"/>
              <a:t>**ALWAYS** start replies with STARTER_CHARACTER + space (default: 🍀). Stack emojis when requested, don't replace.</a:t>
            </a:r>
          </a:p>
          <a:p>
            <a:r>
              <a:rPr lang="en-US" sz="1100"/>
              <a:t>**ALWAYS** Re-read these instructions after every large chunk of work you complete. When you re-read this file, say `♻️ Main rules re-read`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76647-455A-4708-584F-EE8BF76FF174}"/>
              </a:ext>
            </a:extLst>
          </p:cNvPr>
          <p:cNvSpPr txBox="1"/>
          <p:nvPr/>
        </p:nvSpPr>
        <p:spPr>
          <a:xfrm>
            <a:off x="140051" y="14695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8E7D4-11F4-F8B5-7685-2A50039554D3}"/>
              </a:ext>
            </a:extLst>
          </p:cNvPr>
          <p:cNvSpPr txBox="1"/>
          <p:nvPr/>
        </p:nvSpPr>
        <p:spPr>
          <a:xfrm>
            <a:off x="3347357" y="1467110"/>
            <a:ext cx="84309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 Collaboration Guidelines</a:t>
            </a:r>
          </a:p>
          <a:p>
            <a:endParaRPr lang="en-US" sz="1100"/>
          </a:p>
          <a:p>
            <a:r>
              <a:rPr lang="en-US" sz="1100" b="1"/>
              <a:t>## Core Partnership</a:t>
            </a:r>
          </a:p>
          <a:p>
            <a:r>
              <a:rPr lang="en-US" sz="1100"/>
              <a:t>...</a:t>
            </a:r>
            <a:br>
              <a:rPr lang="en-US" sz="1100"/>
            </a:br>
            <a:r>
              <a:rPr lang="en-US" sz="1100"/>
              <a:t>- </a:t>
            </a:r>
            <a:r>
              <a:rPr lang="en-US" sz="1100">
                <a:highlight>
                  <a:srgbClr val="FFFF00"/>
                </a:highlight>
              </a:rPr>
              <a:t>Take me with you on the thinking journey, don't just do the work. We work together to form mental models alongside the code we're writing. </a:t>
            </a:r>
            <a:r>
              <a:rPr lang="en-US" sz="1100"/>
              <a:t>It's important that I also understand.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F9A79-0D91-F758-B7C1-2DC5EE38194C}"/>
              </a:ext>
            </a:extLst>
          </p:cNvPr>
          <p:cNvSpPr txBox="1"/>
          <p:nvPr/>
        </p:nvSpPr>
        <p:spPr>
          <a:xfrm>
            <a:off x="3275342" y="2862522"/>
            <a:ext cx="740773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## Communication Style</a:t>
            </a:r>
          </a:p>
          <a:p>
            <a:r>
              <a:rPr lang="en-US" sz="1100">
                <a:highlight>
                  <a:srgbClr val="FFFF00"/>
                </a:highlight>
              </a:rPr>
              <a:t>- Be concise</a:t>
            </a:r>
          </a:p>
          <a:p>
            <a:r>
              <a:rPr lang="en-US" sz="1100"/>
              <a:t>- Keep details minimal unless I ask</a:t>
            </a:r>
          </a:p>
          <a:p>
            <a:r>
              <a:rPr lang="en-US" sz="1100"/>
              <a:t>- When you need to ask me several questions or give me a list of things, show me that list and then ask me </a:t>
            </a:r>
          </a:p>
          <a:p>
            <a:r>
              <a:rPr lang="en-US" sz="1100"/>
              <a:t>about each item </a:t>
            </a:r>
            <a:r>
              <a:rPr lang="en-US" sz="1100">
                <a:highlight>
                  <a:srgbClr val="FFFF00"/>
                </a:highlight>
              </a:rPr>
              <a:t>one at a time</a:t>
            </a:r>
          </a:p>
          <a:p>
            <a:endParaRPr lang="en-US" sz="1100"/>
          </a:p>
          <a:p>
            <a:br>
              <a:rPr lang="en-US" sz="1100"/>
            </a:br>
            <a:r>
              <a:rPr lang="en-US" sz="1100" b="1"/>
              <a:t>## Structure</a:t>
            </a:r>
          </a:p>
          <a:p>
            <a:pPr marL="171450" indent="-171450">
              <a:buFontTx/>
              <a:buChar char="-"/>
            </a:pPr>
            <a:r>
              <a:rPr lang="en-US" sz="1100"/>
              <a:t>I like ASCII diagrams on high level to talk about architecture of existing code or the code we're planning to write. </a:t>
            </a:r>
          </a:p>
          <a:p>
            <a:pPr marL="171450" indent="-171450">
              <a:buFontTx/>
              <a:buChar char="-"/>
            </a:pPr>
            <a:r>
              <a:rPr lang="en-US" sz="1100"/>
              <a:t>It helps me build high level understanding</a:t>
            </a:r>
          </a:p>
          <a:p>
            <a:endParaRPr 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1EE66-FAB5-4352-AEDA-BF02E685C6DD}"/>
              </a:ext>
            </a:extLst>
          </p:cNvPr>
          <p:cNvSpPr txBox="1"/>
          <p:nvPr/>
        </p:nvSpPr>
        <p:spPr>
          <a:xfrm>
            <a:off x="3347356" y="4897008"/>
            <a:ext cx="870459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## Mutual Support and Proactivity</a:t>
            </a:r>
          </a:p>
          <a:p>
            <a:r>
              <a:rPr lang="en-US" sz="1100"/>
              <a:t>This is EXTREMELY IMPORTANT:</a:t>
            </a:r>
          </a:p>
          <a:p>
            <a:r>
              <a:rPr lang="en-US" sz="1100"/>
              <a:t>- Don't flatter me. Be charming and nice, but </a:t>
            </a:r>
            <a:r>
              <a:rPr lang="en-US" sz="1100">
                <a:highlight>
                  <a:srgbClr val="FFFF00"/>
                </a:highlight>
              </a:rPr>
              <a:t>very honest. Tell me something I need to know even if I don't want to hear it</a:t>
            </a:r>
          </a:p>
          <a:p>
            <a:r>
              <a:rPr lang="en-US" sz="1100"/>
              <a:t>- I'll help you not make mistakes, and you'll help me</a:t>
            </a:r>
          </a:p>
          <a:p>
            <a:r>
              <a:rPr lang="en-US" sz="1100"/>
              <a:t>- You have full agency here</a:t>
            </a:r>
            <a:r>
              <a:rPr lang="en-US" sz="1100">
                <a:highlight>
                  <a:srgbClr val="FFFF00"/>
                </a:highlight>
              </a:rPr>
              <a:t>. Push back when something seems wrong - don't just agree with mistakes</a:t>
            </a:r>
          </a:p>
          <a:p>
            <a:r>
              <a:rPr lang="en-US" sz="1100">
                <a:highlight>
                  <a:srgbClr val="FFFF00"/>
                </a:highlight>
              </a:rPr>
              <a:t>- Flag unclear but important points before they become problems. Be proactive in letting me know so we can talk </a:t>
            </a:r>
          </a:p>
          <a:p>
            <a:r>
              <a:rPr lang="en-US" sz="1100">
                <a:highlight>
                  <a:srgbClr val="FFFF00"/>
                </a:highlight>
              </a:rPr>
              <a:t>about it and avoid the problem</a:t>
            </a:r>
          </a:p>
          <a:p>
            <a:r>
              <a:rPr lang="en-US" sz="1100">
                <a:highlight>
                  <a:srgbClr val="FFFF00"/>
                </a:highlight>
              </a:rPr>
              <a:t>- Call out potential misses</a:t>
            </a:r>
          </a:p>
          <a:p>
            <a:r>
              <a:rPr lang="en-US" sz="1100">
                <a:highlight>
                  <a:srgbClr val="FFFF00"/>
                </a:highlight>
              </a:rPr>
              <a:t>- Ask questions if something is not clear and you need to make a choice. Don't choose randomly if it's important for what we're doing</a:t>
            </a:r>
          </a:p>
          <a:p>
            <a:r>
              <a:rPr lang="en-US" sz="1100">
                <a:highlight>
                  <a:srgbClr val="FFFF00"/>
                </a:highlight>
              </a:rPr>
              <a:t>- When you show me a potential error or miss, start your response with❗️emoji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A000B3-1675-DCEF-D56B-7F685448A1A0}"/>
              </a:ext>
            </a:extLst>
          </p:cNvPr>
          <p:cNvSpPr/>
          <p:nvPr/>
        </p:nvSpPr>
        <p:spPr>
          <a:xfrm>
            <a:off x="3216728" y="2775923"/>
            <a:ext cx="8835222" cy="1960875"/>
          </a:xfrm>
          <a:prstGeom prst="roundRect">
            <a:avLst>
              <a:gd name="adj" fmla="val 51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663C45-CDFD-0151-04DD-A3B65CB7FB46}"/>
              </a:ext>
            </a:extLst>
          </p:cNvPr>
          <p:cNvSpPr/>
          <p:nvPr/>
        </p:nvSpPr>
        <p:spPr>
          <a:xfrm>
            <a:off x="3216729" y="320348"/>
            <a:ext cx="8869133" cy="967707"/>
          </a:xfrm>
          <a:prstGeom prst="roundRect">
            <a:avLst>
              <a:gd name="adj" fmla="val 99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673862-B36E-396D-C115-753F77112715}"/>
              </a:ext>
            </a:extLst>
          </p:cNvPr>
          <p:cNvSpPr/>
          <p:nvPr/>
        </p:nvSpPr>
        <p:spPr>
          <a:xfrm>
            <a:off x="3216728" y="1459541"/>
            <a:ext cx="8869134" cy="1144609"/>
          </a:xfrm>
          <a:prstGeom prst="roundRect">
            <a:avLst>
              <a:gd name="adj" fmla="val 1238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5C625CC-4288-93B3-DF56-F990D481A90D}"/>
              </a:ext>
            </a:extLst>
          </p:cNvPr>
          <p:cNvSpPr/>
          <p:nvPr/>
        </p:nvSpPr>
        <p:spPr>
          <a:xfrm>
            <a:off x="3216728" y="4897008"/>
            <a:ext cx="8835221" cy="1785104"/>
          </a:xfrm>
          <a:prstGeom prst="roundRect">
            <a:avLst>
              <a:gd name="adj" fmla="val 566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49426-5CAA-C62E-90EF-718F72A94E74}"/>
              </a:ext>
            </a:extLst>
          </p:cNvPr>
          <p:cNvSpPr txBox="1"/>
          <p:nvPr/>
        </p:nvSpPr>
        <p:spPr>
          <a:xfrm>
            <a:off x="1299215" y="4950382"/>
            <a:ext cx="1917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counters </a:t>
            </a:r>
          </a:p>
          <a:p>
            <a:r>
              <a:rPr lang="en-US" b="1" i="1">
                <a:solidFill>
                  <a:srgbClr val="C00000"/>
                </a:solidFill>
              </a:rPr>
              <a:t>agreeableness</a:t>
            </a:r>
            <a:r>
              <a:rPr lang="en-US">
                <a:solidFill>
                  <a:srgbClr val="C00000"/>
                </a:solidFill>
              </a:rPr>
              <a:t> &amp;</a:t>
            </a:r>
          </a:p>
          <a:p>
            <a:r>
              <a:rPr lang="en-US" b="1" i="1">
                <a:solidFill>
                  <a:srgbClr val="C00000"/>
                </a:solidFill>
              </a:rPr>
              <a:t>compliance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447B6-4240-2F8B-6F9F-0E1AC626F10B}"/>
              </a:ext>
            </a:extLst>
          </p:cNvPr>
          <p:cNvSpPr txBox="1"/>
          <p:nvPr/>
        </p:nvSpPr>
        <p:spPr>
          <a:xfrm>
            <a:off x="1735484" y="2922222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counters</a:t>
            </a:r>
          </a:p>
          <a:p>
            <a:r>
              <a:rPr lang="en-US" b="1" i="1">
                <a:solidFill>
                  <a:srgbClr val="C00000"/>
                </a:solidFill>
              </a:rPr>
              <a:t>chattiness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E4C523-0301-BB48-D650-9697B5D33DD7}"/>
              </a:ext>
            </a:extLst>
          </p:cNvPr>
          <p:cNvSpPr txBox="1"/>
          <p:nvPr/>
        </p:nvSpPr>
        <p:spPr>
          <a:xfrm>
            <a:off x="67641" y="3664053"/>
            <a:ext cx="1738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/>
              <a:t>Reinforce in prompts:</a:t>
            </a:r>
          </a:p>
          <a:p>
            <a:r>
              <a:rPr lang="en-US" sz="1200" i="1"/>
              <a:t>shorter,</a:t>
            </a:r>
          </a:p>
          <a:p>
            <a:r>
              <a:rPr lang="en-US" sz="1200" i="1"/>
              <a:t>TLDR,</a:t>
            </a:r>
          </a:p>
          <a:p>
            <a:r>
              <a:rPr lang="en-US" sz="1200" i="1"/>
              <a:t>higher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B8104-E9FC-4820-EA40-FB71144D2770}"/>
              </a:ext>
            </a:extLst>
          </p:cNvPr>
          <p:cNvSpPr txBox="1"/>
          <p:nvPr/>
        </p:nvSpPr>
        <p:spPr>
          <a:xfrm>
            <a:off x="140051" y="6064711"/>
            <a:ext cx="173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/>
              <a:t>Reinforce in prompts:</a:t>
            </a:r>
          </a:p>
          <a:p>
            <a:r>
              <a:rPr lang="en-US" sz="1200" i="1"/>
              <a:t>do you have questions?</a:t>
            </a:r>
          </a:p>
          <a:p>
            <a:r>
              <a:rPr lang="en-US" sz="1200" i="1"/>
              <a:t>is anything unclar?</a:t>
            </a:r>
          </a:p>
        </p:txBody>
      </p:sp>
    </p:spTree>
    <p:extLst>
      <p:ext uri="{BB962C8B-B14F-4D97-AF65-F5344CB8AC3E}">
        <p14:creationId xmlns:p14="http://schemas.microsoft.com/office/powerpoint/2010/main" val="2611740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A2FD-87F9-D015-5383-4E387BB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Growing Context: </a:t>
            </a:r>
            <a:br>
              <a:rPr lang="en-US"/>
            </a:br>
            <a:r>
              <a:rPr lang="en-US"/>
              <a:t>implementing keyboard shortcuts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44B5CF-C93A-E822-0C05-EEBBA3869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245" y="2009724"/>
            <a:ext cx="5336843" cy="28813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A986B-9D0E-8C44-0FA8-A378E2B1E94B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D29FA-A01A-758F-5264-F40C1A77B68F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9" name="Picture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6F29E68-8BD5-8650-D4D4-4F03957A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443" y="1873362"/>
            <a:ext cx="5399683" cy="288131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E2EC85-AE3B-AF66-2589-4FE1681304AB}"/>
              </a:ext>
            </a:extLst>
          </p:cNvPr>
          <p:cNvSpPr/>
          <p:nvPr/>
        </p:nvSpPr>
        <p:spPr>
          <a:xfrm>
            <a:off x="6482443" y="2317976"/>
            <a:ext cx="3037114" cy="67015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B5C40F8-336B-070B-6328-B2FAED712B16}"/>
              </a:ext>
            </a:extLst>
          </p:cNvPr>
          <p:cNvSpPr/>
          <p:nvPr/>
        </p:nvSpPr>
        <p:spPr>
          <a:xfrm>
            <a:off x="368245" y="2988130"/>
            <a:ext cx="3820034" cy="12001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343976C-581E-A625-ED71-008D5D6A03E5}"/>
              </a:ext>
            </a:extLst>
          </p:cNvPr>
          <p:cNvSpPr/>
          <p:nvPr/>
        </p:nvSpPr>
        <p:spPr>
          <a:xfrm>
            <a:off x="368245" y="5453743"/>
            <a:ext cx="1811619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growing context</a:t>
            </a:r>
          </a:p>
        </p:txBody>
      </p:sp>
    </p:spTree>
    <p:extLst>
      <p:ext uri="{BB962C8B-B14F-4D97-AF65-F5344CB8AC3E}">
        <p14:creationId xmlns:p14="http://schemas.microsoft.com/office/powerpoint/2010/main" val="766467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F3E62-7BEB-CDA0-1153-02000F7C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3F081-08F5-81BB-0EB4-D7C0B0D2DD39}"/>
              </a:ext>
            </a:extLst>
          </p:cNvPr>
          <p:cNvSpPr txBox="1"/>
          <p:nvPr/>
        </p:nvSpPr>
        <p:spPr>
          <a:xfrm>
            <a:off x="3724100" y="3044279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cost(start) </a:t>
            </a:r>
            <a:r>
              <a:rPr lang="en-US" sz="4400"/>
              <a:t>≈</a:t>
            </a:r>
            <a:r>
              <a:rPr lang="en-US" sz="4400" dirty="0"/>
              <a:t> 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9F820D-5AE1-2AD0-3B04-DF9D42C588D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EE00DA-AC69-B1F1-05BE-9E17E5097CAB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2265F7-6F26-71E6-54C3-F25B90A3899D}"/>
              </a:ext>
            </a:extLst>
          </p:cNvPr>
          <p:cNvSpPr txBox="1"/>
          <p:nvPr/>
        </p:nvSpPr>
        <p:spPr>
          <a:xfrm>
            <a:off x="2245663" y="216841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game rules changed</a:t>
            </a:r>
          </a:p>
        </p:txBody>
      </p:sp>
    </p:spTree>
    <p:extLst>
      <p:ext uri="{BB962C8B-B14F-4D97-AF65-F5344CB8AC3E}">
        <p14:creationId xmlns:p14="http://schemas.microsoft.com/office/powerpoint/2010/main" val="88992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BB913F-A035-127F-8793-799C85F3F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321" y="-477"/>
            <a:ext cx="7135586" cy="68584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15F8B-49BF-8D94-A5B5-1A4C5C7689D0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DE83F6-A1A6-2C3E-CD32-3D61EC7553A1}"/>
              </a:ext>
            </a:extLst>
          </p:cNvPr>
          <p:cNvSpPr/>
          <p:nvPr/>
        </p:nvSpPr>
        <p:spPr>
          <a:xfrm>
            <a:off x="2899173" y="367393"/>
            <a:ext cx="5763133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FD5ACB-0528-3EA8-6BB6-E9D289F970CB}"/>
              </a:ext>
            </a:extLst>
          </p:cNvPr>
          <p:cNvSpPr/>
          <p:nvPr/>
        </p:nvSpPr>
        <p:spPr>
          <a:xfrm>
            <a:off x="1875917" y="534759"/>
            <a:ext cx="891778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43F1E7-97A9-A4ED-3F4B-D11E21A34474}"/>
              </a:ext>
            </a:extLst>
          </p:cNvPr>
          <p:cNvSpPr/>
          <p:nvPr/>
        </p:nvSpPr>
        <p:spPr>
          <a:xfrm>
            <a:off x="9141958" y="4988378"/>
            <a:ext cx="2598285" cy="13062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show me </a:t>
            </a:r>
            <a:br>
              <a:rPr lang="en-US" b="1"/>
            </a:br>
            <a:r>
              <a:rPr lang="en-US"/>
              <a:t>what you’re going to do before you do it</a:t>
            </a:r>
          </a:p>
        </p:txBody>
      </p:sp>
    </p:spTree>
    <p:extLst>
      <p:ext uri="{BB962C8B-B14F-4D97-AF65-F5344CB8AC3E}">
        <p14:creationId xmlns:p14="http://schemas.microsoft.com/office/powerpoint/2010/main" val="1521318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9DC13-04F0-F1FE-88EF-2744AD070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BBB2-CDDA-D83A-E6E9-9535BE35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direction – mirror the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151B-D1D6-282B-75A4-2DB209A34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AI adopted PR model</a:t>
            </a:r>
          </a:p>
          <a:p>
            <a:pPr marL="0" indent="0">
              <a:buNone/>
            </a:pPr>
            <a:r>
              <a:rPr lang="en-US"/>
              <a:t>Problem with PR model: it’s too late!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Additional problem with PR model with AI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Humans: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task -&gt; ask questions -&gt; do work -&gt; create PR -&gt; fix issues -&gt; merge</a:t>
            </a:r>
          </a:p>
          <a:p>
            <a:pPr marL="0" indent="0">
              <a:buNone/>
            </a:pP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AI: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task -&gt; </a:t>
            </a:r>
            <a:r>
              <a:rPr lang="en-US">
                <a:solidFill>
                  <a:srgbClr val="002060"/>
                </a:solidFill>
                <a:highlight>
                  <a:srgbClr val="FF0000"/>
                </a:highlight>
              </a:rPr>
              <a:t>ask questions</a:t>
            </a:r>
            <a:r>
              <a:rPr lang="en-US">
                <a:solidFill>
                  <a:srgbClr val="002060"/>
                </a:solidFill>
              </a:rPr>
              <a:t> -&gt; do work -&gt; create PR -&gt; fix issues -&gt; merge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 descr="A statue of a monkey with hands covering its face&#10;&#10;AI-generated content may be incorrect.">
            <a:extLst>
              <a:ext uri="{FF2B5EF4-FFF2-40B4-BE49-F238E27FC236}">
                <a16:creationId xmlns:a16="http://schemas.microsoft.com/office/drawing/2014/main" id="{BB7F87CC-DD13-FD6A-E690-709C201D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923"/>
            <a:ext cx="838200" cy="1678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7FB532-DA84-08D0-485C-04300F3BDFA3}"/>
              </a:ext>
            </a:extLst>
          </p:cNvPr>
          <p:cNvSpPr txBox="1"/>
          <p:nvPr/>
        </p:nvSpPr>
        <p:spPr>
          <a:xfrm>
            <a:off x="2114551" y="6123543"/>
            <a:ext cx="290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highlight>
                  <a:srgbClr val="FF0000"/>
                </a:highlight>
              </a:rPr>
              <a:t>AI can’t do that by default!</a:t>
            </a:r>
          </a:p>
        </p:txBody>
      </p:sp>
    </p:spTree>
    <p:extLst>
      <p:ext uri="{BB962C8B-B14F-4D97-AF65-F5344CB8AC3E}">
        <p14:creationId xmlns:p14="http://schemas.microsoft.com/office/powerpoint/2010/main" val="3250900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E134-1DED-F268-B74F-4BBA9408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Managing Context: </a:t>
            </a:r>
            <a:br>
              <a:rPr lang="en-US"/>
            </a:br>
            <a:r>
              <a:rPr lang="en-US"/>
              <a:t>extract knowledge back from AI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9E06AA-062A-5C48-3996-AC5685A30C8F}"/>
              </a:ext>
            </a:extLst>
          </p:cNvPr>
          <p:cNvSpPr/>
          <p:nvPr/>
        </p:nvSpPr>
        <p:spPr>
          <a:xfrm>
            <a:off x="6836226" y="2293484"/>
            <a:ext cx="3355522" cy="310242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389F61-3B20-9037-A3A7-4BDF8E9B112D}"/>
              </a:ext>
            </a:extLst>
          </p:cNvPr>
          <p:cNvSpPr/>
          <p:nvPr/>
        </p:nvSpPr>
        <p:spPr>
          <a:xfrm>
            <a:off x="1153886" y="2392136"/>
            <a:ext cx="3355522" cy="31024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markdown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F5F22AE-0369-CD32-9612-A87626B75BF7}"/>
              </a:ext>
            </a:extLst>
          </p:cNvPr>
          <p:cNvSpPr/>
          <p:nvPr/>
        </p:nvSpPr>
        <p:spPr>
          <a:xfrm rot="10800000">
            <a:off x="5045526" y="4196442"/>
            <a:ext cx="1181100" cy="83275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86B4D44-4A5D-29AC-1704-803E43CC4A93}"/>
              </a:ext>
            </a:extLst>
          </p:cNvPr>
          <p:cNvSpPr/>
          <p:nvPr/>
        </p:nvSpPr>
        <p:spPr>
          <a:xfrm>
            <a:off x="5099958" y="2978603"/>
            <a:ext cx="1181100" cy="83275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5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DA2A58B-8C86-C556-5D0A-4716930B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9877" cy="6858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AE9AC51-C071-6DB9-5502-ABDF3F78A2D8}"/>
              </a:ext>
            </a:extLst>
          </p:cNvPr>
          <p:cNvSpPr/>
          <p:nvPr/>
        </p:nvSpPr>
        <p:spPr>
          <a:xfrm>
            <a:off x="6038684" y="85726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reverse direction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7C7603-0548-FC54-FC8A-7DC33D7FF6F8}"/>
              </a:ext>
            </a:extLst>
          </p:cNvPr>
          <p:cNvSpPr/>
          <p:nvPr/>
        </p:nvSpPr>
        <p:spPr>
          <a:xfrm>
            <a:off x="118807" y="85726"/>
            <a:ext cx="2942800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C2A405-4917-E7FF-3677-B584B6D13117}"/>
              </a:ext>
            </a:extLst>
          </p:cNvPr>
          <p:cNvSpPr/>
          <p:nvPr/>
        </p:nvSpPr>
        <p:spPr>
          <a:xfrm>
            <a:off x="17137" y="4573361"/>
            <a:ext cx="3264905" cy="11171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551C9BA-9245-D298-FA56-DC4B5C774217}"/>
              </a:ext>
            </a:extLst>
          </p:cNvPr>
          <p:cNvSpPr/>
          <p:nvPr/>
        </p:nvSpPr>
        <p:spPr>
          <a:xfrm>
            <a:off x="6096000" y="4667251"/>
            <a:ext cx="2277835" cy="713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keep markdown focused</a:t>
            </a:r>
          </a:p>
        </p:txBody>
      </p:sp>
    </p:spTree>
    <p:extLst>
      <p:ext uri="{BB962C8B-B14F-4D97-AF65-F5344CB8AC3E}">
        <p14:creationId xmlns:p14="http://schemas.microsoft.com/office/powerpoint/2010/main" val="1023717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B28EB-AAF7-53F5-3B12-767A0D44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D2D9D8-08D0-B5AF-E1EC-792EB3A907DC}"/>
              </a:ext>
            </a:extLst>
          </p:cNvPr>
          <p:cNvSpPr/>
          <p:nvPr/>
        </p:nvSpPr>
        <p:spPr>
          <a:xfrm>
            <a:off x="9658350" y="146957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succinct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609A94-8EA1-FCED-8639-D4D3B726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3252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7CB1BA-0163-822A-3F6A-8E354787E731}"/>
              </a:ext>
            </a:extLst>
          </p:cNvPr>
          <p:cNvSpPr/>
          <p:nvPr/>
        </p:nvSpPr>
        <p:spPr>
          <a:xfrm>
            <a:off x="2200701" y="0"/>
            <a:ext cx="3416328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54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F4DBD-6375-FE5F-83CD-0E3E59C1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113FF2-45E2-C9F5-A276-A2D071AED196}"/>
              </a:ext>
            </a:extLst>
          </p:cNvPr>
          <p:cNvSpPr/>
          <p:nvPr/>
        </p:nvSpPr>
        <p:spPr>
          <a:xfrm>
            <a:off x="9658350" y="146957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grow context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157ABB-DA5F-6B90-F2B7-CAF31248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"/>
            <a:ext cx="7772400" cy="488872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BB8D79-F547-F8B4-828F-6A3F1E921F5C}"/>
              </a:ext>
            </a:extLst>
          </p:cNvPr>
          <p:cNvSpPr/>
          <p:nvPr/>
        </p:nvSpPr>
        <p:spPr>
          <a:xfrm>
            <a:off x="192287" y="4490357"/>
            <a:ext cx="7387826" cy="341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9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D2EF-9208-1AAA-F7BC-44A90057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96ED-7339-C7D5-F92B-EE16C5986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Amanda notices that her child mirrored her counting stones</a:t>
            </a:r>
          </a:p>
          <a:p>
            <a:pPr lvl="1"/>
            <a:r>
              <a:rPr lang="en-US"/>
              <a:t>her good parenting techniques led to learning in her kid!</a:t>
            </a:r>
          </a:p>
          <a:p>
            <a:pPr lvl="1"/>
            <a:endParaRPr lang="en-US"/>
          </a:p>
          <a:p>
            <a:pPr lvl="1"/>
            <a:r>
              <a:rPr lang="en-US"/>
              <a:t>she noticed that the child said it back for the first time</a:t>
            </a:r>
          </a:p>
        </p:txBody>
      </p:sp>
    </p:spTree>
    <p:extLst>
      <p:ext uri="{BB962C8B-B14F-4D97-AF65-F5344CB8AC3E}">
        <p14:creationId xmlns:p14="http://schemas.microsoft.com/office/powerpoint/2010/main" val="2008787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9BA87-F9E2-F381-57BE-44413263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8430E9-209C-D5D9-4779-A49CAD0890F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7EBB47-B042-4A31-71F2-8FDF207785B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692F4C-31B8-E0B7-A032-A148886E9C2C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382A6-0B56-329F-1CBF-B1E61DDB6456}"/>
              </a:ext>
            </a:extLst>
          </p:cNvPr>
          <p:cNvSpPr txBox="1"/>
          <p:nvPr/>
        </p:nvSpPr>
        <p:spPr>
          <a:xfrm>
            <a:off x="2124259" y="2705725"/>
            <a:ext cx="6705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Squeeze non-determinism </a:t>
            </a:r>
          </a:p>
          <a:p>
            <a:r>
              <a:rPr lang="en-US" sz="4400" dirty="0"/>
              <a:t>out of your system</a:t>
            </a:r>
          </a:p>
        </p:txBody>
      </p:sp>
    </p:spTree>
    <p:extLst>
      <p:ext uri="{BB962C8B-B14F-4D97-AF65-F5344CB8AC3E}">
        <p14:creationId xmlns:p14="http://schemas.microsoft.com/office/powerpoint/2010/main" val="1273083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FEBC6-FB67-2400-DCCB-E6BF9EC50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D897C4-E1B4-BC03-D8EB-44407631838A}"/>
              </a:ext>
            </a:extLst>
          </p:cNvPr>
          <p:cNvSpPr txBox="1"/>
          <p:nvPr/>
        </p:nvSpPr>
        <p:spPr>
          <a:xfrm>
            <a:off x="2184719" y="2986483"/>
            <a:ext cx="2266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8AFDA9-CBBB-A340-FB44-7CB904FCEDF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CBEC87-6BEF-498F-BA7F-3F6AF6EA3C6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0B51EA-C22C-12B3-7147-3719FD8CAA48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5736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DB96-12BD-C72C-AA08-3BFC33FF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Squeeze non-determinism out of your system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A6BCE4-05A4-2668-EBF4-E7DC139F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36" y="1410607"/>
            <a:ext cx="6121400" cy="3302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BEE00-F2A7-4398-F12F-E8184BDBC633}"/>
              </a:ext>
            </a:extLst>
          </p:cNvPr>
          <p:cNvSpPr/>
          <p:nvPr/>
        </p:nvSpPr>
        <p:spPr>
          <a:xfrm>
            <a:off x="838200" y="1690689"/>
            <a:ext cx="3264905" cy="2524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679E07E-1A2E-F4E8-0879-DBCC7EE4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1410607"/>
            <a:ext cx="5028217" cy="528914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238DD4-6996-0EED-D65C-48BEF8E26FEA}"/>
              </a:ext>
            </a:extLst>
          </p:cNvPr>
          <p:cNvSpPr/>
          <p:nvPr/>
        </p:nvSpPr>
        <p:spPr>
          <a:xfrm>
            <a:off x="269497" y="6076497"/>
            <a:ext cx="2367567" cy="52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squeeze non-determinisim out</a:t>
            </a:r>
          </a:p>
        </p:txBody>
      </p:sp>
    </p:spTree>
    <p:extLst>
      <p:ext uri="{BB962C8B-B14F-4D97-AF65-F5344CB8AC3E}">
        <p14:creationId xmlns:p14="http://schemas.microsoft.com/office/powerpoint/2010/main" val="42007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EB5E-D586-E639-92DC-2351348F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Everything</a:t>
            </a:r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CF3D0DD-F337-747B-D4F3-CC10FB323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386" y="1994580"/>
            <a:ext cx="4529854" cy="435133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8D301F-B9D1-FDC5-8323-0615B66D6E85}"/>
              </a:ext>
            </a:extLst>
          </p:cNvPr>
          <p:cNvSpPr/>
          <p:nvPr/>
        </p:nvSpPr>
        <p:spPr>
          <a:xfrm>
            <a:off x="269497" y="6232752"/>
            <a:ext cx="2367567" cy="52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squeeze non-determinisim 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E919B-28C0-FA0E-42BF-F9CAA0C0E868}"/>
              </a:ext>
            </a:extLst>
          </p:cNvPr>
          <p:cNvSpPr txBox="1"/>
          <p:nvPr/>
        </p:nvSpPr>
        <p:spPr>
          <a:xfrm>
            <a:off x="316817" y="2145506"/>
            <a:ext cx="2040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run.sh,</a:t>
            </a:r>
          </a:p>
          <a:p>
            <a:r>
              <a:rPr lang="en-US"/>
              <a:t>build_and_start.sh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164FE-4262-51A3-A18C-D86F67F8EA2E}"/>
              </a:ext>
            </a:extLst>
          </p:cNvPr>
          <p:cNvSpPr txBox="1"/>
          <p:nvPr/>
        </p:nvSpPr>
        <p:spPr>
          <a:xfrm>
            <a:off x="269497" y="404813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Reduces mental load in humans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5AB95-DDE3-44F6-6020-AB7C0968C4DE}"/>
              </a:ext>
            </a:extLst>
          </p:cNvPr>
          <p:cNvSpPr txBox="1"/>
          <p:nvPr/>
        </p:nvSpPr>
        <p:spPr>
          <a:xfrm>
            <a:off x="269497" y="4607123"/>
            <a:ext cx="20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Saves tokens in AIs</a:t>
            </a:r>
          </a:p>
        </p:txBody>
      </p:sp>
      <p:pic>
        <p:nvPicPr>
          <p:cNvPr id="1026" name="Picture 2" descr="JayBazuzi (Jay Bazuzi) · GitHub">
            <a:extLst>
              <a:ext uri="{FF2B5EF4-FFF2-40B4-BE49-F238E27FC236}">
                <a16:creationId xmlns:a16="http://schemas.microsoft.com/office/drawing/2014/main" id="{A2DB0B14-62D5-659C-0DC1-7B1D784FA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240" y="132443"/>
            <a:ext cx="1470479" cy="147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226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3E3E6-79EE-7151-2150-8DDC0D04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F790F4-01B2-AE1C-22D7-A658111713EA}"/>
              </a:ext>
            </a:extLst>
          </p:cNvPr>
          <p:cNvSpPr txBox="1"/>
          <p:nvPr/>
        </p:nvSpPr>
        <p:spPr>
          <a:xfrm>
            <a:off x="2992983" y="3039814"/>
            <a:ext cx="500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 Micro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37CD84-77A0-FF2A-412A-91FDDEFFA9C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A8EFD1-326A-94A6-3E78-6947EDDED79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437E-A73F-426F-8F2F-621EFF0C12EF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B66C5-9707-FDB4-53AF-02CA32A3F0D3}"/>
              </a:ext>
            </a:extLst>
          </p:cNvPr>
          <p:cNvSpPr txBox="1"/>
          <p:nvPr/>
        </p:nvSpPr>
        <p:spPr>
          <a:xfrm>
            <a:off x="7856084" y="3742998"/>
            <a:ext cx="1573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cost(start) </a:t>
            </a:r>
            <a:r>
              <a:rPr lang="en-US" sz="1800"/>
              <a:t>≈</a:t>
            </a:r>
            <a:r>
              <a:rPr lang="en-US" sz="18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946323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B30847-1A9A-D843-BC6F-9D3541BB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84" y="0"/>
            <a:ext cx="411141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CA13C8-6330-29F5-1F12-976CB71B08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Screenshot Script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EC60067F-A496-CA79-A5DB-69ADE632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92" y="1308554"/>
            <a:ext cx="2265261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87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066E3-41B6-A143-A153-32BF795C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67B39-EC79-C1D7-8447-669EE10BA1DB}"/>
              </a:ext>
            </a:extLst>
          </p:cNvPr>
          <p:cNvSpPr txBox="1"/>
          <p:nvPr/>
        </p:nvSpPr>
        <p:spPr>
          <a:xfrm>
            <a:off x="3809413" y="2986484"/>
            <a:ext cx="5149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Get to Same Page ??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E1FB38-5743-6119-656C-6F4F2B751A0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16ACD2-B28A-025F-A07C-4AE59B037BC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18A026-8461-DA5B-5BE6-AB348DA0B395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4000678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285382D-2148-A6DE-85DD-1EF57A4E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4"/>
            <a:ext cx="773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47D6B-05A4-15B6-6414-BAF0091AA77E}"/>
              </a:ext>
            </a:extLst>
          </p:cNvPr>
          <p:cNvSpPr txBox="1"/>
          <p:nvPr/>
        </p:nvSpPr>
        <p:spPr>
          <a:xfrm>
            <a:off x="8874579" y="327387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need before</a:t>
            </a:r>
          </a:p>
        </p:txBody>
      </p:sp>
    </p:spTree>
    <p:extLst>
      <p:ext uri="{BB962C8B-B14F-4D97-AF65-F5344CB8AC3E}">
        <p14:creationId xmlns:p14="http://schemas.microsoft.com/office/powerpoint/2010/main" val="4046546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D701206-99C7-34D4-8911-CD6395EC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51929" cy="19431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C41F96-8CE6-71A0-D0CD-7777227EB7EE}"/>
              </a:ext>
            </a:extLst>
          </p:cNvPr>
          <p:cNvSpPr/>
          <p:nvPr/>
        </p:nvSpPr>
        <p:spPr>
          <a:xfrm>
            <a:off x="152400" y="1151164"/>
            <a:ext cx="11596007" cy="7184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1DC97-6823-00D7-4C4B-0947BDFA4288}"/>
              </a:ext>
            </a:extLst>
          </p:cNvPr>
          <p:cNvSpPr txBox="1"/>
          <p:nvPr/>
        </p:nvSpPr>
        <p:spPr>
          <a:xfrm>
            <a:off x="239485" y="2836118"/>
            <a:ext cx="293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will fail system interviews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8A1BD-E680-0EA3-8670-12DE90831BDB}"/>
              </a:ext>
            </a:extLst>
          </p:cNvPr>
          <p:cNvSpPr txBox="1"/>
          <p:nvPr/>
        </p:nvSpPr>
        <p:spPr>
          <a:xfrm>
            <a:off x="3782785" y="3561568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“Build Twitter”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9A7CB-28FE-D7D4-09ED-8ACC923B597D}"/>
              </a:ext>
            </a:extLst>
          </p:cNvPr>
          <p:cNvSpPr txBox="1"/>
          <p:nvPr/>
        </p:nvSpPr>
        <p:spPr>
          <a:xfrm>
            <a:off x="440871" y="4531179"/>
            <a:ext cx="2190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Human (good case):</a:t>
            </a:r>
          </a:p>
          <a:p>
            <a:pPr marL="285750" indent="-285750">
              <a:buFontTx/>
              <a:buChar char="-"/>
            </a:pPr>
            <a:r>
              <a:rPr lang="en-US"/>
              <a:t>question 1</a:t>
            </a:r>
          </a:p>
          <a:p>
            <a:pPr marL="285750" indent="-285750">
              <a:buFontTx/>
              <a:buChar char="-"/>
            </a:pPr>
            <a:r>
              <a:rPr lang="en-US"/>
              <a:t>question 2</a:t>
            </a:r>
          </a:p>
          <a:p>
            <a:pPr marL="285750" indent="-285750">
              <a:buFontTx/>
              <a:buChar char="-"/>
            </a:pPr>
            <a:r>
              <a:rPr lang="en-US"/>
              <a:t>question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15FCF-FD1F-D62F-E0FD-980942808CC8}"/>
              </a:ext>
            </a:extLst>
          </p:cNvPr>
          <p:cNvSpPr txBox="1"/>
          <p:nvPr/>
        </p:nvSpPr>
        <p:spPr>
          <a:xfrm>
            <a:off x="6259285" y="4531178"/>
            <a:ext cx="4896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AI: “OK”</a:t>
            </a:r>
          </a:p>
          <a:p>
            <a:r>
              <a:rPr lang="en-US"/>
              <a:t>...</a:t>
            </a:r>
          </a:p>
          <a:p>
            <a:r>
              <a:rPr lang="en-US"/>
              <a:t>30 minutes later:</a:t>
            </a:r>
          </a:p>
          <a:p>
            <a:r>
              <a:rPr lang="en-US"/>
              <a:t>“I build you Twitter! Open localhost:80 to see it”</a:t>
            </a:r>
          </a:p>
        </p:txBody>
      </p:sp>
    </p:spTree>
    <p:extLst>
      <p:ext uri="{BB962C8B-B14F-4D97-AF65-F5344CB8AC3E}">
        <p14:creationId xmlns:p14="http://schemas.microsoft.com/office/powerpoint/2010/main" val="1493135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AB7484-B85A-8919-AA09-833A9EC0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60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7693F6-C33C-6FB7-F9DE-E36D1BA1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26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5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FF83D0-3C83-E40D-EFF5-78A6E192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7992"/>
            <a:ext cx="5719605" cy="3108481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00CEA90-0C26-6FC8-0935-7872117B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41" y="1707992"/>
            <a:ext cx="5727759" cy="310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C0C78-DD96-8B8B-13A5-B7FEE4275EDD}"/>
              </a:ext>
            </a:extLst>
          </p:cNvPr>
          <p:cNvSpPr txBox="1"/>
          <p:nvPr/>
        </p:nvSpPr>
        <p:spPr>
          <a:xfrm>
            <a:off x="2351314" y="1074573"/>
            <a:ext cx="8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A243C-4089-9531-55DF-D7D37E18EC31}"/>
              </a:ext>
            </a:extLst>
          </p:cNvPr>
          <p:cNvSpPr txBox="1"/>
          <p:nvPr/>
        </p:nvSpPr>
        <p:spPr>
          <a:xfrm>
            <a:off x="8884189" y="1074573"/>
            <a:ext cx="66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348060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E62FA-D716-D411-7F7B-007CFF492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AC61C-BBDA-8DCE-9BF5-E18E94ACAFF3}"/>
              </a:ext>
            </a:extLst>
          </p:cNvPr>
          <p:cNvSpPr txBox="1"/>
          <p:nvPr/>
        </p:nvSpPr>
        <p:spPr>
          <a:xfrm>
            <a:off x="2486798" y="2986483"/>
            <a:ext cx="44342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Borrow Behaviors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913361-936E-35B3-BD9F-379887F9A09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F0998E-0401-5963-DD90-5D48E95E257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6C6F5C-C2C6-B42F-15B2-CD85808BDC2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1603E-004D-3913-D5C4-0BD8E9DAF0CC}"/>
              </a:ext>
            </a:extLst>
          </p:cNvPr>
          <p:cNvSpPr txBox="1"/>
          <p:nvPr/>
        </p:nvSpPr>
        <p:spPr>
          <a:xfrm>
            <a:off x="6531429" y="3742998"/>
            <a:ext cx="4776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non-determinism as a feature!</a:t>
            </a:r>
          </a:p>
        </p:txBody>
      </p:sp>
    </p:spTree>
    <p:extLst>
      <p:ext uri="{BB962C8B-B14F-4D97-AF65-F5344CB8AC3E}">
        <p14:creationId xmlns:p14="http://schemas.microsoft.com/office/powerpoint/2010/main" val="171238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D80E-9E86-CC61-E793-6C7F54ADFC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Borrowed Behavior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610B3-D606-ED46-2317-744918621BF7}"/>
              </a:ext>
            </a:extLst>
          </p:cNvPr>
          <p:cNvSpPr txBox="1"/>
          <p:nvPr/>
        </p:nvSpPr>
        <p:spPr>
          <a:xfrm>
            <a:off x="955221" y="1913513"/>
            <a:ext cx="297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Jordan –&gt; zip file with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65BB9-9DC1-DB10-0A79-A37DCD64AFD4}"/>
              </a:ext>
            </a:extLst>
          </p:cNvPr>
          <p:cNvSpPr txBox="1"/>
          <p:nvPr/>
        </p:nvSpPr>
        <p:spPr>
          <a:xfrm>
            <a:off x="955221" y="394646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 mob -&gt;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EE286-B70F-18C0-9923-4F2F55B6DADF}"/>
              </a:ext>
            </a:extLst>
          </p:cNvPr>
          <p:cNvSpPr txBox="1"/>
          <p:nvPr/>
        </p:nvSpPr>
        <p:spPr>
          <a:xfrm>
            <a:off x="5298621" y="305966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C256B-0E38-0329-1F2A-E3FC935C991B}"/>
              </a:ext>
            </a:extLst>
          </p:cNvPr>
          <p:cNvSpPr txBox="1"/>
          <p:nvPr/>
        </p:nvSpPr>
        <p:spPr>
          <a:xfrm>
            <a:off x="8724900" y="3059668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ui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892303-701C-EE63-64D7-86AC108D197F}"/>
              </a:ext>
            </a:extLst>
          </p:cNvPr>
          <p:cNvCxnSpPr>
            <a:cxnSpLocks/>
          </p:cNvCxnSpPr>
          <p:nvPr/>
        </p:nvCxnSpPr>
        <p:spPr>
          <a:xfrm>
            <a:off x="4220936" y="2220686"/>
            <a:ext cx="1077685" cy="906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28EC48-BE70-7005-ACBD-FA14E3054828}"/>
              </a:ext>
            </a:extLst>
          </p:cNvPr>
          <p:cNvCxnSpPr>
            <a:cxnSpLocks/>
          </p:cNvCxnSpPr>
          <p:nvPr/>
        </p:nvCxnSpPr>
        <p:spPr>
          <a:xfrm flipV="1">
            <a:off x="3012621" y="3429000"/>
            <a:ext cx="2171700" cy="702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298D76-8E00-446D-D516-D92A2487F383}"/>
              </a:ext>
            </a:extLst>
          </p:cNvPr>
          <p:cNvCxnSpPr>
            <a:cxnSpLocks/>
          </p:cNvCxnSpPr>
          <p:nvPr/>
        </p:nvCxnSpPr>
        <p:spPr>
          <a:xfrm>
            <a:off x="5767032" y="3244334"/>
            <a:ext cx="28544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921D0-E4FF-51B7-78FE-D38666A66558}"/>
              </a:ext>
            </a:extLst>
          </p:cNvPr>
          <p:cNvSpPr txBox="1"/>
          <p:nvPr/>
        </p:nvSpPr>
        <p:spPr>
          <a:xfrm>
            <a:off x="457200" y="5780314"/>
            <a:ext cx="310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Wasn’t really possible before!</a:t>
            </a:r>
          </a:p>
        </p:txBody>
      </p:sp>
    </p:spTree>
    <p:extLst>
      <p:ext uri="{BB962C8B-B14F-4D97-AF65-F5344CB8AC3E}">
        <p14:creationId xmlns:p14="http://schemas.microsoft.com/office/powerpoint/2010/main" val="1874828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2FEB-A039-916B-2B00-F3814543AE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Human and AI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00CD-5F08-562B-DB13-296E58B7AA4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01FCC9-C576-3D8E-27C0-FD195E7D8B1E}"/>
              </a:ext>
            </a:extLst>
          </p:cNvPr>
          <p:cNvSpPr txBox="1">
            <a:spLocks/>
          </p:cNvSpPr>
          <p:nvPr/>
        </p:nvSpPr>
        <p:spPr>
          <a:xfrm>
            <a:off x="838200" y="1455511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Day 1: Working prototype</a:t>
            </a:r>
          </a:p>
          <a:p>
            <a:pPr marL="0" indent="0">
              <a:buNone/>
            </a:pPr>
            <a:r>
              <a:rPr lang="en-US"/>
              <a:t>Day 2: Shaped most of data pipeline to state</a:t>
            </a:r>
          </a:p>
          <a:p>
            <a:pPr marL="0" indent="0">
              <a:buNone/>
            </a:pPr>
            <a:r>
              <a:rPr lang="en-US"/>
              <a:t>Day 3: Refine, fix bugs, polish UI and help improve Excel tools, user doc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4 parallel mobs</a:t>
            </a:r>
          </a:p>
          <a:p>
            <a:pPr lvl="1"/>
            <a:r>
              <a:rPr lang="en-US"/>
              <a:t>contributing directly or providing inputs and designs to be used</a:t>
            </a:r>
          </a:p>
          <a:p>
            <a:pPr lvl="1"/>
            <a:r>
              <a:rPr lang="en-US"/>
              <a:t>some using Windsurf</a:t>
            </a:r>
          </a:p>
          <a:p>
            <a:pPr lvl="1"/>
            <a:r>
              <a:rPr lang="en-US"/>
              <a:t>some using Claude Code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delivered:</a:t>
            </a:r>
          </a:p>
          <a:p>
            <a:pPr lvl="1"/>
            <a:r>
              <a:rPr lang="en-US">
                <a:latin typeface="-apple-system"/>
              </a:rPr>
              <a:t>CDI coding counter - track child-parent interactions without looking away to catch crucial nuances</a:t>
            </a:r>
          </a:p>
          <a:p>
            <a:pPr lvl="1"/>
            <a:r>
              <a:rPr lang="en-US">
                <a:latin typeface="-apple-system"/>
              </a:rPr>
              <a:t>automated reporting to state</a:t>
            </a:r>
          </a:p>
          <a:p>
            <a:pPr lvl="1"/>
            <a:r>
              <a:rPr lang="en-US">
                <a:latin typeface="-apple-system"/>
              </a:rPr>
              <a:t>enhanced Excel analytics tools</a:t>
            </a:r>
          </a:p>
          <a:p>
            <a:pPr lvl="1"/>
            <a:r>
              <a:rPr lang="en-US">
                <a:latin typeface="-apple-system"/>
              </a:rPr>
              <a:t>complete user guide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1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385F-0016-3584-61FA-BD0ACDF75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BD73-3981-1009-29B3-86F4EE41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same week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7F7429-4833-C2C0-0862-D9DF44CED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89"/>
            <a:ext cx="10515600" cy="4351338"/>
          </a:xfrm>
        </p:spPr>
        <p:txBody>
          <a:bodyPr/>
          <a:lstStyle/>
          <a:p>
            <a:r>
              <a:rPr lang="en-US"/>
              <a:t>first data point!</a:t>
            </a:r>
          </a:p>
          <a:p>
            <a:r>
              <a:rPr lang="en-US"/>
              <a:t>excited users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CA95700E-D7E7-D66D-838A-D9316A8C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16" y="3429000"/>
            <a:ext cx="8731490" cy="20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F5E0C-13A3-127E-C9FB-8EF8589E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9FB5-B45B-5D31-DC73-D4F885DF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next Tuesday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182F9-5BD7-34C0-93AA-367DE0A2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89"/>
            <a:ext cx="10515600" cy="4351338"/>
          </a:xfrm>
        </p:spPr>
        <p:txBody>
          <a:bodyPr/>
          <a:lstStyle/>
          <a:p>
            <a:pPr lvl="1"/>
            <a:r>
              <a:rPr lang="en-US"/>
              <a:t>presented to state</a:t>
            </a:r>
          </a:p>
          <a:p>
            <a:pPr lvl="1"/>
            <a:r>
              <a:rPr lang="en-US"/>
              <a:t>real hope of funding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E4BDCB49-F131-8EF2-9ED1-F240A3F0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80" y="3174474"/>
            <a:ext cx="4640036" cy="17566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1BADC3-9033-B18E-334E-B08CA3A29FC4}"/>
              </a:ext>
            </a:extLst>
          </p:cNvPr>
          <p:cNvSpPr txBox="1"/>
          <p:nvPr/>
        </p:nvSpPr>
        <p:spPr>
          <a:xfrm>
            <a:off x="5932388" y="1447574"/>
            <a:ext cx="6167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“Huge, great, what a successful initiative!... This is great, and I love how it sends that automatic email to you, Rachel, and bypasses PHI… I’m really impressed!” </a:t>
            </a:r>
          </a:p>
          <a:p>
            <a:endParaRPr lang="en-US" sz="1600"/>
          </a:p>
          <a:p>
            <a:r>
              <a:rPr lang="en-US" sz="1600"/>
              <a:t>– </a:t>
            </a:r>
            <a:r>
              <a:rPr lang="en-US" sz="1600" i="1"/>
              <a:t>Noelle Smith, Colorado Department of Human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DF4D7E-D8E7-4A11-98B4-FFD1C51ABFA0}"/>
              </a:ext>
            </a:extLst>
          </p:cNvPr>
          <p:cNvSpPr txBox="1"/>
          <p:nvPr/>
        </p:nvSpPr>
        <p:spPr>
          <a:xfrm>
            <a:off x="5932387" y="3309622"/>
            <a:ext cx="6167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>
                <a:effectLst/>
                <a:latin typeface="-apple-system"/>
              </a:rPr>
              <a:t>“I’m super impressed! I think the app is easy to use. I think rollout will be really easy… Sustainability will be really easy to manage and host.” </a:t>
            </a:r>
          </a:p>
          <a:p>
            <a:endParaRPr lang="en-US" sz="1600" b="0" i="0">
              <a:effectLst/>
              <a:latin typeface="-apple-system"/>
            </a:endParaRPr>
          </a:p>
          <a:p>
            <a:r>
              <a:rPr lang="en-US" sz="1600" b="0" i="1">
                <a:effectLst/>
                <a:latin typeface="-apple-system"/>
              </a:rPr>
              <a:t>– Alysia Change, Colorado Department of Human Services</a:t>
            </a:r>
            <a:endParaRPr lang="en-US" sz="1600" i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EB11F-19E0-C331-0582-4839F421628A}"/>
              </a:ext>
            </a:extLst>
          </p:cNvPr>
          <p:cNvSpPr txBox="1"/>
          <p:nvPr/>
        </p:nvSpPr>
        <p:spPr>
          <a:xfrm>
            <a:off x="5932387" y="4928556"/>
            <a:ext cx="6167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“I feel like we’re finally at a point where the barriers are going to be manageable." </a:t>
            </a:r>
          </a:p>
          <a:p>
            <a:endParaRPr lang="en-US" sz="1600"/>
          </a:p>
          <a:p>
            <a:r>
              <a:rPr lang="en-US" sz="1600" i="1">
                <a:latin typeface="-apple-system"/>
              </a:rPr>
              <a:t>–</a:t>
            </a:r>
            <a:r>
              <a:rPr lang="en-US" sz="1600" i="1"/>
              <a:t> Dr. Amanda N'zi, Growing Together Child and Family Therapy, PLLC</a:t>
            </a:r>
          </a:p>
        </p:txBody>
      </p:sp>
      <p:pic>
        <p:nvPicPr>
          <p:cNvPr id="28" name="Picture 27" descr="A screenshot of a phone&#10;&#10;AI-generated content may be incorrect.">
            <a:extLst>
              <a:ext uri="{FF2B5EF4-FFF2-40B4-BE49-F238E27FC236}">
                <a16:creationId xmlns:a16="http://schemas.microsoft.com/office/drawing/2014/main" id="{C36C2C21-65D1-BBCD-11EA-AF9F35187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0" y="5295235"/>
            <a:ext cx="4640036" cy="126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31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3C5A-3F94-AC94-2533-2031D65C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BA8F9-656A-CAED-21B3-18FABA1505DE}"/>
              </a:ext>
            </a:extLst>
          </p:cNvPr>
          <p:cNvSpPr txBox="1"/>
          <p:nvPr/>
        </p:nvSpPr>
        <p:spPr>
          <a:xfrm>
            <a:off x="2217878" y="1737470"/>
            <a:ext cx="8918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/>
              <a:t>Growing things over time</a:t>
            </a:r>
          </a:p>
          <a:p>
            <a:pPr marL="457200" indent="-457200">
              <a:buFontTx/>
              <a:buChar char="-"/>
            </a:pPr>
            <a:r>
              <a:rPr lang="en-US" sz="3200"/>
              <a:t>small pieces</a:t>
            </a:r>
          </a:p>
          <a:p>
            <a:pPr marL="457200" indent="-457200">
              <a:buFontTx/>
              <a:buChar char="-"/>
            </a:pPr>
            <a:r>
              <a:rPr lang="en-US" sz="3200"/>
              <a:t>chunk it up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DFA0-52EC-818D-FB46-FE6756126F5C}"/>
              </a:ext>
            </a:extLst>
          </p:cNvPr>
          <p:cNvCxnSpPr/>
          <p:nvPr/>
        </p:nvCxnSpPr>
        <p:spPr>
          <a:xfrm>
            <a:off x="0" y="173747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0719D-3CFA-5E87-11C8-19ACE8D6C9D5}"/>
              </a:ext>
            </a:extLst>
          </p:cNvPr>
          <p:cNvCxnSpPr/>
          <p:nvPr/>
        </p:nvCxnSpPr>
        <p:spPr>
          <a:xfrm>
            <a:off x="-1" y="419750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2A44FC-2431-703E-7F4C-15DF7BF09F0C}"/>
              </a:ext>
            </a:extLst>
          </p:cNvPr>
          <p:cNvSpPr txBox="1"/>
          <p:nvPr/>
        </p:nvSpPr>
        <p:spPr>
          <a:xfrm>
            <a:off x="325120" y="4903211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 refactoring on the panel</a:t>
            </a:r>
          </a:p>
        </p:txBody>
      </p:sp>
    </p:spTree>
    <p:extLst>
      <p:ext uri="{BB962C8B-B14F-4D97-AF65-F5344CB8AC3E}">
        <p14:creationId xmlns:p14="http://schemas.microsoft.com/office/powerpoint/2010/main" val="81382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724100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8A936E0D-680F-9DE4-EB3B-69E9DB9C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827" y="5101737"/>
            <a:ext cx="1919416" cy="1595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B215C-2B8D-A6E3-C30C-73E1034A4839}"/>
              </a:ext>
            </a:extLst>
          </p:cNvPr>
          <p:cNvSpPr txBox="1"/>
          <p:nvPr/>
        </p:nvSpPr>
        <p:spPr>
          <a:xfrm>
            <a:off x="10931611" y="5568778"/>
            <a:ext cx="469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/>
              <a:t>Δ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1038</Words>
  <Application>Microsoft Macintosh PowerPoint</Application>
  <PresentationFormat>Widescreen</PresentationFormat>
  <Paragraphs>211</Paragraphs>
  <Slides>64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-apple-system</vt:lpstr>
      <vt:lpstr>Aptos</vt:lpstr>
      <vt:lpstr>Aptos Display</vt:lpstr>
      <vt:lpstr>Arial</vt:lpstr>
      <vt:lpstr>Freestyle Script</vt:lpstr>
      <vt:lpstr>Office Theme</vt:lpstr>
      <vt:lpstr>Tools &amp; Patterns of Coding with  Agentic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Growing Context:  implementing keyboard shortcuts</vt:lpstr>
      <vt:lpstr>PowerPoint Presentation</vt:lpstr>
      <vt:lpstr>Reverse direction – mirror the ask</vt:lpstr>
      <vt:lpstr>Managing Context:  extract knowledge back from AI</vt:lpstr>
      <vt:lpstr>PowerPoint Presentation</vt:lpstr>
      <vt:lpstr>PowerPoint Presentation</vt:lpstr>
      <vt:lpstr>PowerPoint Presentation</vt:lpstr>
      <vt:lpstr>User Testing</vt:lpstr>
      <vt:lpstr>PowerPoint Presentation</vt:lpstr>
      <vt:lpstr>PowerPoint Presentation</vt:lpstr>
      <vt:lpstr>Squeeze non-determinism out of your system</vt:lpstr>
      <vt:lpstr>Script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– same week</vt:lpstr>
      <vt:lpstr>Results – next Tuesday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Lada Kesseler</cp:lastModifiedBy>
  <cp:revision>23</cp:revision>
  <dcterms:created xsi:type="dcterms:W3CDTF">2025-09-01T02:09:07Z</dcterms:created>
  <dcterms:modified xsi:type="dcterms:W3CDTF">2025-09-02T06:32:24Z</dcterms:modified>
</cp:coreProperties>
</file>